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Old Standard TT"/>
      <p:regular r:id="rId32"/>
      <p:bold r:id="rId33"/>
      <p: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ldStandardTT-bold.fntdata"/><Relationship Id="rId10" Type="http://schemas.openxmlformats.org/officeDocument/2006/relationships/slide" Target="slides/slide5.xml"/><Relationship Id="rId32" Type="http://schemas.openxmlformats.org/officeDocument/2006/relationships/font" Target="fonts/OldStandardTT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ldStandardT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4e469a28f_0_9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4e469a28f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80407cdc8e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80407cdc8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80407cdc8e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80407cdc8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80407cdc8e_0_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80407cdc8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80407cdc8e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80407cdc8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80407cdc8e_0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80407cdc8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0407cdc8e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80407cdc8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0407cdc8e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80407cdc8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0407cdc8e_0_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80407cdc8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4e469a28f_0_9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4e469a28f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4e469a28f_0_9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4e469a28f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4e469a28f_0_9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4e469a28f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4e469a28f_0_9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4e469a28f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4e469a28f_0_9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64e469a28f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4e469a28f_0_10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64e469a28f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80407cdc8e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80407cdc8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4e469a28f_0_9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4e469a28f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4e469a28f_0_9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4e469a28f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80407cdc8e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80407cdc8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80407cdc8e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80407cdc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0407cdc8e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80407cdc8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0407cdc8e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80407cdc8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loom.com/share/93e23835cf8e4a6b8bd96f9b0bcf6551?sid=4684b937-9abe-47df-84b8-e9840475c0cd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linkedin.com/in/indira-fiadzomor" TargetMode="External"/><Relationship Id="rId4" Type="http://schemas.openxmlformats.org/officeDocument/2006/relationships/hyperlink" Target="https://indirafiadzomor.wixsite.com/indira-fiadzomor" TargetMode="External"/><Relationship Id="rId5" Type="http://schemas.openxmlformats.org/officeDocument/2006/relationships/hyperlink" Target="https://github.com/sefira/read-assist-app.git" TargetMode="External"/><Relationship Id="rId6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Project: 🎵 ReadAssist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 Serverless Text-to-Speech Solution on AWS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Indira S. E. Fiadzomor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/>
        </p:nvSpPr>
        <p:spPr>
          <a:xfrm>
            <a:off x="244925" y="914400"/>
            <a:ext cx="12900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350375" y="1110300"/>
            <a:ext cx="2442000" cy="29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screenshot of the Web app UI</a:t>
            </a:r>
            <a:b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Demo video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9825" y="0"/>
            <a:ext cx="53569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360725"/>
            <a:ext cx="85206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000">
                <a:latin typeface="Calibri"/>
                <a:ea typeface="Calibri"/>
                <a:cs typeface="Calibri"/>
                <a:sym typeface="Calibri"/>
              </a:rPr>
              <a:t>Back</a:t>
            </a:r>
            <a:r>
              <a:rPr b="1" lang="en" sz="4000">
                <a:latin typeface="Calibri"/>
                <a:ea typeface="Calibri"/>
                <a:cs typeface="Calibri"/>
                <a:sym typeface="Calibri"/>
              </a:rPr>
              <a:t>end Stack and Features</a:t>
            </a:r>
            <a:endParaRPr sz="7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264600" y="1239300"/>
            <a:ext cx="8259000" cy="3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AWS Lambda - Serverless compute (Node.js 20.x runtime)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AWS SDK v3 - AWS service clients (@aws-sdk/client-polly, @aws-sdk/client-s3)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Vanilla Node.js - Pure JavaScript, no Express/Fastify/Koa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API Gateway - HTTP API routing and CORS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CloudFormation - Infrastructure as Code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14150"/>
            <a:ext cx="85206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000">
                <a:latin typeface="Calibri"/>
                <a:ea typeface="Calibri"/>
                <a:cs typeface="Calibri"/>
                <a:sym typeface="Calibri"/>
              </a:rPr>
              <a:t>Backend -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Why Serverless?</a:t>
            </a:r>
            <a:endParaRPr b="1" sz="7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264600" y="676325"/>
            <a:ext cx="8259000" cy="4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No Framework: Direct Lambda handler, no Express overhead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Auto-scaling: Handles traffic spikes automatically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Pay-per-use: Only charged when processing requests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Managed: No server maintenance required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Fast: Cold start optimized with minimal dependencies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This is pure serverless architecture - the Lambda function directly handles HTTP events from API Gateway without any web framework layer. Maximum efficiency for this use case!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66800"/>
            <a:ext cx="85206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000">
                <a:latin typeface="Calibri"/>
                <a:ea typeface="Calibri"/>
                <a:cs typeface="Calibri"/>
                <a:sym typeface="Calibri"/>
              </a:rPr>
              <a:t>Backend -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 Iac: Cloudformation</a:t>
            </a:r>
            <a:endParaRPr b="1" sz="7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211175" y="688050"/>
            <a:ext cx="8766600" cy="37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The CloudFormation template provisions a complete serverless TTS infrastructure: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Storage (S3): 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WebsiteBucket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- Static website hosting for frontend &amp; 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AudioBucket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- Storage for generated MP3 files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Bucket policies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- Public read access and CORS configuration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Security (IAM): 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LambdaRole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- Execution role with permissions for: </a:t>
            </a:r>
            <a:r>
              <a:rPr i="1" lang="en" sz="2400">
                <a:latin typeface="Calibri"/>
                <a:ea typeface="Calibri"/>
                <a:cs typeface="Calibri"/>
                <a:sym typeface="Calibri"/>
              </a:rPr>
              <a:t>Polly TTS service access, S3 read/write operations and CloudWatch logging</a:t>
            </a:r>
            <a:endParaRPr i="1"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Compute (Lambda): 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TTSFunction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- Node.js 20.x runtime with embedded code, 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Environment variables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- S3 bucket name configuration &amp; 30-second timeout - For TTS processing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307275"/>
            <a:ext cx="85206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000">
                <a:latin typeface="Calibri"/>
                <a:ea typeface="Calibri"/>
                <a:cs typeface="Calibri"/>
                <a:sym typeface="Calibri"/>
              </a:rPr>
              <a:t>Backend -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 Iac: Cloudformation</a:t>
            </a:r>
            <a:endParaRPr b="1" sz="7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109800" y="1222450"/>
            <a:ext cx="8924400" cy="37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API Layer (API Gateway): TTSApi - 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REST API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with regional endpoints,  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TTSResource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- /tts endpoint path, 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TTSMethod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- POST method for TTS requests, 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TTSOptionsMethod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- CORS preflight handling and 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TTSDeployment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- Production stage deployment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LambdaPermission - Allows API Gateway to invoke Lambda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Outputs: 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WebsiteURL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- S3 HTTP URL, 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ApiEndpoint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- API Gateway endpoint URL, 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Bucket names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- For deployment scripts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Result: Complete serverless TTS application with HTTPS, global CDN, and secure API access!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307275"/>
            <a:ext cx="85206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000">
                <a:latin typeface="Calibri"/>
                <a:ea typeface="Calibri"/>
                <a:cs typeface="Calibri"/>
                <a:sym typeface="Calibri"/>
              </a:rPr>
              <a:t>CI/CD Pipeline - Github Actions</a:t>
            </a:r>
            <a:endParaRPr b="1" sz="7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0" y="1108850"/>
            <a:ext cx="3246300" cy="3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Trigger: Push to main branch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AWS Authentication: GitHub Secrets for credentials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Infrastructure: CloudFormation deployment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Frontend: S3 website upload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92975" y="867200"/>
            <a:ext cx="5744700" cy="37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Automation Benefits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Zero-touch deployment - Push code → Live app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Rollback capability - CloudFormation stack management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Security - AWS credentials in GitHub Secrets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Result: Every push to main automatically deploys the complete TTS application with updated infrastructure and frontend!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Google Shape;153;p27"/>
          <p:cNvCxnSpPr/>
          <p:nvPr/>
        </p:nvCxnSpPr>
        <p:spPr>
          <a:xfrm flipH="1">
            <a:off x="3192975" y="1108850"/>
            <a:ext cx="13500" cy="364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/>
        </p:nvSpPr>
        <p:spPr>
          <a:xfrm>
            <a:off x="244925" y="914400"/>
            <a:ext cx="12900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350375" y="1110300"/>
            <a:ext cx="2869200" cy="29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</a:t>
            </a: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end:</a:t>
            </a: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screenshot of index.js snippet (Lambda function)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475" y="152400"/>
            <a:ext cx="4652350" cy="4838701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1" name="Google Shape;161;p28"/>
          <p:cNvCxnSpPr/>
          <p:nvPr/>
        </p:nvCxnSpPr>
        <p:spPr>
          <a:xfrm>
            <a:off x="9351825" y="2124200"/>
            <a:ext cx="1282500" cy="12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/>
        </p:nvSpPr>
        <p:spPr>
          <a:xfrm>
            <a:off x="244925" y="914400"/>
            <a:ext cx="12900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350375" y="1110300"/>
            <a:ext cx="2869200" cy="29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Backend:</a:t>
            </a: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screenshot of cloudformation template</a:t>
            </a:r>
            <a:b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p29"/>
          <p:cNvCxnSpPr/>
          <p:nvPr/>
        </p:nvCxnSpPr>
        <p:spPr>
          <a:xfrm>
            <a:off x="9351825" y="2124200"/>
            <a:ext cx="1282500" cy="12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600" y="152400"/>
            <a:ext cx="4977875" cy="4838699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/>
        </p:nvSpPr>
        <p:spPr>
          <a:xfrm>
            <a:off x="244925" y="914400"/>
            <a:ext cx="12900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350375" y="1110300"/>
            <a:ext cx="3029700" cy="29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Backend:</a:t>
            </a: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screenshot of deploy.yml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30"/>
          <p:cNvCxnSpPr/>
          <p:nvPr/>
        </p:nvCxnSpPr>
        <p:spPr>
          <a:xfrm>
            <a:off x="9351825" y="2124200"/>
            <a:ext cx="1282500" cy="12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200" y="152400"/>
            <a:ext cx="5084751" cy="48387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/>
        </p:nvSpPr>
        <p:spPr>
          <a:xfrm>
            <a:off x="244925" y="914400"/>
            <a:ext cx="12900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3" name="Google Shape;183;p31"/>
          <p:cNvSpPr txBox="1"/>
          <p:nvPr/>
        </p:nvSpPr>
        <p:spPr>
          <a:xfrm>
            <a:off x="552450" y="408300"/>
            <a:ext cx="8039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Lambda function as provisioned in AWS console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31" title="Lamba function provisioned as seen in AWS conso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49" y="1142925"/>
            <a:ext cx="7608100" cy="369577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183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latin typeface="Calibri"/>
                <a:ea typeface="Calibri"/>
                <a:cs typeface="Calibri"/>
                <a:sym typeface="Calibri"/>
              </a:rPr>
              <a:t>Problem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7475"/>
            <a:ext cx="8685300" cy="3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Reading long text is time-consuming and not always accessible</a:t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Limited hands-free content consumption options</a:t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Accessibility challenges for visually impaired user</a:t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Growing need for multilingual support in digital tools</a:t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/>
        </p:nvSpPr>
        <p:spPr>
          <a:xfrm>
            <a:off x="244925" y="914400"/>
            <a:ext cx="12900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552450" y="636825"/>
            <a:ext cx="80391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AWS API Gateway</a:t>
            </a: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REST API provisioned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32" title="REST API provision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25" y="1332500"/>
            <a:ext cx="8344376" cy="33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/>
        </p:nvSpPr>
        <p:spPr>
          <a:xfrm>
            <a:off x="244925" y="914400"/>
            <a:ext cx="12900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7" name="Google Shape;197;p33"/>
          <p:cNvSpPr txBox="1"/>
          <p:nvPr/>
        </p:nvSpPr>
        <p:spPr>
          <a:xfrm>
            <a:off x="356625" y="1519625"/>
            <a:ext cx="27696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IAM role for lambda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050" y="0"/>
            <a:ext cx="4836225" cy="51435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/>
        </p:nvSpPr>
        <p:spPr>
          <a:xfrm>
            <a:off x="244925" y="914400"/>
            <a:ext cx="12900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372725" y="139850"/>
            <a:ext cx="8039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Tts-app stack deployed in Cloudformation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34" title="tts-app-st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75" y="798350"/>
            <a:ext cx="7882249" cy="41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/>
        </p:nvSpPr>
        <p:spPr>
          <a:xfrm>
            <a:off x="244925" y="914400"/>
            <a:ext cx="12900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1" name="Google Shape;211;p35"/>
          <p:cNvSpPr txBox="1"/>
          <p:nvPr/>
        </p:nvSpPr>
        <p:spPr>
          <a:xfrm>
            <a:off x="552450" y="636825"/>
            <a:ext cx="3041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S3 bucket  for hosting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4716000" y="636825"/>
            <a:ext cx="39876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S3 bucket  for audio storage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35" title="S3 bucket provisioned for audio file storage.png"/>
          <p:cNvPicPr preferRelativeResize="0"/>
          <p:nvPr/>
        </p:nvPicPr>
        <p:blipFill rotWithShape="1">
          <a:blip r:embed="rId3">
            <a:alphaModFix/>
          </a:blip>
          <a:srcRect b="0" l="0" r="37601" t="0"/>
          <a:stretch/>
        </p:blipFill>
        <p:spPr>
          <a:xfrm>
            <a:off x="4662550" y="1255225"/>
            <a:ext cx="4275124" cy="369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5" title="S3 bucket provisioned for static hosting.png"/>
          <p:cNvPicPr preferRelativeResize="0"/>
          <p:nvPr/>
        </p:nvPicPr>
        <p:blipFill rotWithShape="1">
          <a:blip r:embed="rId4">
            <a:alphaModFix/>
          </a:blip>
          <a:srcRect b="0" l="0" r="50763" t="0"/>
          <a:stretch/>
        </p:blipFill>
        <p:spPr>
          <a:xfrm>
            <a:off x="244925" y="1255225"/>
            <a:ext cx="4163774" cy="36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489675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4000">
                <a:latin typeface="Calibri"/>
                <a:ea typeface="Calibri"/>
                <a:cs typeface="Calibri"/>
                <a:sym typeface="Calibri"/>
              </a:rPr>
              <a:t>Challenges &amp; Mitigation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0" y="765925"/>
            <a:ext cx="91440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📈 </a:t>
            </a: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Scalability Limits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– Monitor API Gateway &amp; Lambda quotas</a:t>
            </a:r>
            <a:br>
              <a:rPr lang="en" sz="2000">
                <a:latin typeface="Calibri"/>
                <a:ea typeface="Calibri"/>
                <a:cs typeface="Calibri"/>
                <a:sym typeface="Calibri"/>
              </a:rPr>
            </a:b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💾 </a:t>
            </a: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Storage Costs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– Enable S3 lifecycle rules &amp; cost alerts</a:t>
            </a:r>
            <a:br>
              <a:rPr lang="en" sz="2000">
                <a:latin typeface="Calibri"/>
                <a:ea typeface="Calibri"/>
                <a:cs typeface="Calibri"/>
                <a:sym typeface="Calibri"/>
              </a:rPr>
            </a:b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🔐 </a:t>
            </a: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Security &amp; CORS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– Apply strict IAM, rate limiting, and secure headers</a:t>
            </a:r>
            <a:br>
              <a:rPr lang="en" sz="2000">
                <a:latin typeface="Calibri"/>
                <a:ea typeface="Calibri"/>
                <a:cs typeface="Calibri"/>
                <a:sym typeface="Calibri"/>
              </a:rPr>
            </a:b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🎙️ </a:t>
            </a: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Limited Voice Options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– Gradually add more voices and accents</a:t>
            </a:r>
            <a:br>
              <a:rPr lang="en" sz="2000">
                <a:latin typeface="Calibri"/>
                <a:ea typeface="Calibri"/>
                <a:cs typeface="Calibri"/>
                <a:sym typeface="Calibri"/>
              </a:rPr>
            </a:b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🛠️ </a:t>
            </a: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CI/CD Reliability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– Automate tests, monitor GitHub Actions failures</a:t>
            </a:r>
            <a:br>
              <a:rPr lang="en" sz="2000">
                <a:latin typeface="Calibri"/>
                <a:ea typeface="Calibri"/>
                <a:cs typeface="Calibri"/>
                <a:sym typeface="Calibri"/>
              </a:rPr>
            </a:b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💰 </a:t>
            </a: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API Cost Management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– Track usage, set billing alarms, explore freemium model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311700" y="3381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4000">
                <a:latin typeface="Calibri"/>
                <a:ea typeface="Calibri"/>
                <a:cs typeface="Calibri"/>
                <a:sym typeface="Calibri"/>
              </a:rPr>
              <a:t>Conclusion &amp; Next Steps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110475" y="1242775"/>
            <a:ext cx="3847500" cy="3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D3748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ReadAssist makes text accessible, multilingual, and hands-free</a:t>
            </a:r>
            <a:endParaRPr sz="22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Combining serverless scalability with AI-driven TTS &amp; translation</a:t>
            </a:r>
            <a:endParaRPr sz="22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Enabling learning, accessibility, and productivity for all</a:t>
            </a:r>
            <a:endParaRPr sz="22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27" name="Google Shape;227;p37"/>
          <p:cNvSpPr txBox="1"/>
          <p:nvPr>
            <p:ph idx="2" type="body"/>
          </p:nvPr>
        </p:nvSpPr>
        <p:spPr>
          <a:xfrm>
            <a:off x="4355275" y="1171675"/>
            <a:ext cx="4788900" cy="3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Next Steps &amp; Ideas for Expansion: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22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Include text translation</a:t>
            </a:r>
            <a:endParaRPr sz="22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22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Expand voice library with more languages/accents</a:t>
            </a:r>
            <a:endParaRPr sz="22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22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Develop mobile-friendly PWA version</a:t>
            </a:r>
            <a:endParaRPr sz="22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22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Add authentication for personalized storage</a:t>
            </a:r>
            <a:endParaRPr sz="22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22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Explore API monetization model</a:t>
            </a:r>
            <a:endParaRPr sz="22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" name="Google Shape;228;p37"/>
          <p:cNvCxnSpPr/>
          <p:nvPr/>
        </p:nvCxnSpPr>
        <p:spPr>
          <a:xfrm>
            <a:off x="4218125" y="1245625"/>
            <a:ext cx="0" cy="342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Thanks!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311700" y="1389600"/>
            <a:ext cx="4595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Contact us: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Indira S. E. Fiadzomor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www.linkedin.com/in/indira-fiadzomor</a:t>
            </a:r>
            <a:r>
              <a:rPr lang="en" sz="2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u="sng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https://indirafiadzomor.wixsite.com/indira-fiadzomor</a:t>
            </a:r>
            <a:r>
              <a:rPr lang="en" sz="2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Github: </a:t>
            </a:r>
            <a:r>
              <a:rPr lang="en" sz="2024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sefira</a:t>
            </a:r>
            <a:endParaRPr sz="2924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indira.fiadzomor@gmail.com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235" name="Google Shape;235;p38"/>
          <p:cNvPicPr preferRelativeResize="0"/>
          <p:nvPr/>
        </p:nvPicPr>
        <p:blipFill rotWithShape="1">
          <a:blip r:embed="rId6">
            <a:alphaModFix/>
          </a:blip>
          <a:srcRect b="0" l="19071" r="4853" t="9"/>
          <a:stretch/>
        </p:blipFill>
        <p:spPr>
          <a:xfrm>
            <a:off x="5114500" y="0"/>
            <a:ext cx="4029497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183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latin typeface="Calibri"/>
                <a:ea typeface="Calibri"/>
                <a:cs typeface="Calibri"/>
                <a:sym typeface="Calibri"/>
              </a:rPr>
              <a:t>Solution - ReadAssist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010525"/>
            <a:ext cx="8685300" cy="3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Convert text into lifelike speech</a:t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Translate into 8 major languages before TTS</a:t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Multiple voices (male/female, US/UK)</a:t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Instant streaming or downloading</a:t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Delivered via secure serverless architecture</a:t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1679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000">
                <a:latin typeface="Calibri"/>
                <a:ea typeface="Calibri"/>
                <a:cs typeface="Calibri"/>
                <a:sym typeface="Calibri"/>
              </a:rPr>
              <a:t>Architecture Diagram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50" y="1171600"/>
            <a:ext cx="8618552" cy="36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17250"/>
            <a:ext cx="85206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000">
                <a:latin typeface="Calibri"/>
                <a:ea typeface="Calibri"/>
                <a:cs typeface="Calibri"/>
                <a:sym typeface="Calibri"/>
              </a:rPr>
              <a:t>Architecture Overview 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193675" y="1259725"/>
            <a:ext cx="4104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40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b="1"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Frontend:</a:t>
            </a:r>
            <a:r>
              <a:rPr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 Static website on Amazon S3</a:t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b="1"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API Gateway:</a:t>
            </a:r>
            <a:r>
              <a:rPr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 Secure endpoints</a:t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b="1"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AWS Lambda:</a:t>
            </a:r>
            <a:r>
              <a:rPr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 TTS &amp; translation compute</a:t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4369200" y="1245625"/>
            <a:ext cx="4774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40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b="1"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Amazon Polly:</a:t>
            </a:r>
            <a:r>
              <a:rPr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 Text-to-Speech engine</a:t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b="1"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Amazon S3:</a:t>
            </a:r>
            <a:r>
              <a:rPr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 Audio storage &amp; signed URLs</a:t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b="1"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GitHub Actions:</a:t>
            </a:r>
            <a:r>
              <a:rPr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 Automated deployments</a:t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cxnSp>
        <p:nvCxnSpPr>
          <p:cNvPr id="87" name="Google Shape;87;p17"/>
          <p:cNvCxnSpPr/>
          <p:nvPr/>
        </p:nvCxnSpPr>
        <p:spPr>
          <a:xfrm>
            <a:off x="4218125" y="1245625"/>
            <a:ext cx="0" cy="342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264600" y="0"/>
            <a:ext cx="85206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000">
                <a:latin typeface="Calibri"/>
                <a:ea typeface="Calibri"/>
                <a:cs typeface="Calibri"/>
                <a:sym typeface="Calibri"/>
              </a:rPr>
              <a:t>Frontend Stack and Features</a:t>
            </a:r>
            <a:endParaRPr sz="7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264600" y="881750"/>
            <a:ext cx="8259000" cy="3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HTML5 - Structure and semantic markup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CSS3 - Styling with modern features (flexbox, gradients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, animations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Vanilla JavaScript - Pure JS with modern ES6+ features (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async/await, fetch(), template literals, arrow functions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No Framework - Zero dependencies, no React/Vue/Angular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Web APIs: Fetch API for HTTP requests, DOM manipulation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Responsive Design: Mobile-first approach with media queries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217250"/>
            <a:ext cx="85206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000"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b="1" lang="en" sz="4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193675" y="1259725"/>
            <a:ext cx="4104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Natural-sounding speech (Amazon Polly)</a:t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Multiple voices &amp; accents</a:t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Web-based audio playback</a:t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MP3 download option</a:t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4369200" y="1273825"/>
            <a:ext cx="4774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Secure input validation &amp; CSP</a:t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Rate limiting &amp; character limit</a:t>
            </a:r>
            <a:endParaRPr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Automated CI/CD pipeline</a:t>
            </a:r>
            <a:endParaRPr b="1"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cxnSp>
        <p:nvCxnSpPr>
          <p:cNvPr id="101" name="Google Shape;101;p19"/>
          <p:cNvCxnSpPr/>
          <p:nvPr/>
        </p:nvCxnSpPr>
        <p:spPr>
          <a:xfrm>
            <a:off x="4218125" y="1245625"/>
            <a:ext cx="0" cy="342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333975"/>
            <a:ext cx="85206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000">
                <a:latin typeface="Calibri"/>
                <a:ea typeface="Calibri"/>
                <a:cs typeface="Calibri"/>
                <a:sym typeface="Calibri"/>
              </a:rPr>
              <a:t>Frontend -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Why Vanilla JS?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451675" y="1349325"/>
            <a:ext cx="85206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Lightweight: No bundle size overhead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Fast Loading: No framework download/parse time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Simple: Perfect for this single-page application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Modern: Uses latest web standards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This is a pure web standards approach - clean, fast, and dependency-free! Perfect for a simple TTS application that doesn't need the complexity of a full framework.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D37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244925" y="914400"/>
            <a:ext cx="12900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350375" y="1110300"/>
            <a:ext cx="1989600" cy="29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Frontend:</a:t>
            </a: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screenshot of index.html linked to API endpoint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200" y="152400"/>
            <a:ext cx="6474975" cy="48387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